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5"/>
  </p:notesMasterIdLst>
  <p:sldIdLst>
    <p:sldId id="268" r:id="rId2"/>
    <p:sldId id="256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59" r:id="rId11"/>
    <p:sldId id="276" r:id="rId12"/>
    <p:sldId id="277" r:id="rId13"/>
    <p:sldId id="278" r:id="rId14"/>
    <p:sldId id="279" r:id="rId15"/>
    <p:sldId id="280" r:id="rId16"/>
    <p:sldId id="281" r:id="rId17"/>
    <p:sldId id="292" r:id="rId18"/>
    <p:sldId id="293" r:id="rId19"/>
    <p:sldId id="294" r:id="rId20"/>
    <p:sldId id="261" r:id="rId21"/>
    <p:sldId id="282" r:id="rId22"/>
    <p:sldId id="283" r:id="rId23"/>
    <p:sldId id="266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62" r:id="rId33"/>
    <p:sldId id="263" r:id="rId34"/>
  </p:sldIdLst>
  <p:sldSz cx="9144000" cy="6858000" type="letter"/>
  <p:notesSz cx="7010400" cy="9296400"/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753" autoAdjust="0"/>
    <p:restoredTop sz="86447" autoAdjust="0"/>
  </p:normalViewPr>
  <p:slideViewPr>
    <p:cSldViewPr>
      <p:cViewPr varScale="1">
        <p:scale>
          <a:sx n="74" d="100"/>
          <a:sy n="74" d="100"/>
        </p:scale>
        <p:origin x="60" y="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5664B37-CF9D-4755-AA44-E28BFA2A9D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828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" charset="0"/>
        <a:ea typeface="ＭＳ Ｐゴシック" pitchFamily="-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" charset="0"/>
        <a:ea typeface="ＭＳ Ｐゴシック" pitchFamily="-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" charset="0"/>
        <a:ea typeface="ＭＳ Ｐゴシック" pitchFamily="-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" charset="0"/>
        <a:ea typeface="ＭＳ Ｐゴシック" pitchFamily="-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9EA8F11-ED46-4270-AFE6-50A8B639D62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741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51C7162-05FF-4A42-BADF-65FF068ADA37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284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F3DC788A-623E-4413-B2B7-B2F9D7AF92AC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245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E47C5080-8D08-4A98-98D7-B24A33EF0982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027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0A4E0CE6-533D-4A28-A780-B3FAFE3D4194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9654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F96EC3FA-3D12-4734-AE32-8F335A57E6C0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647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F73A186-AB18-45AE-B23F-A5DB40198043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7500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6A8E389-684E-4D57-A85C-DDD15A44DB06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1003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D599565-08AE-4F2D-B406-9E31D19848D8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2412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1901349-7769-4E80-9B42-33FA6F150DA2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43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BDFB-74F5-4712-8B7E-134C467E8E7A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AB4E1E-F647-4192-98BE-CEC733FCA2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076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241DF-004C-4CED-9E52-9256791B5306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652355-DFBE-46B6-B69C-549E0AACBA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417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2D882-0550-4593-BB7F-EF66C8138F13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A3659E-E39D-4B5E-94ED-073D36B48C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85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06073-9D4D-4514-AB56-566144BF07E1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A956BB-B417-4DAF-AAC9-B7C488F10E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738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D86-9041-44B7-93B7-28B820CD6C50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1AEC84-C72B-4791-9F9F-E5648337EF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33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17E9A-6A62-4B25-9ED7-481CF8A4DAEC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4BD9DA-B42F-46E8-A9DE-7D9F2C40B5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8194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F3BE2-037B-4B08-B61A-04C7CF59F742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CADDA3-0A0A-456F-AE5C-A06BAC82A5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51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260C8-21EE-46EB-9FB6-808C270B92B5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7407C-9C0E-490B-8084-0A00E74C11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93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ADAEA-39AE-4A0D-A655-E03B2B0619EE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EA42F-D0C8-48B7-88CA-02D4BFEC4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90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E5B38-07C9-4DB5-8448-0F8BA165AF9D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1D4436-1C78-4DFA-A638-9444EE436C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22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CF3AC-A45D-42F8-9F6E-561ECA676DD5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2495B3-0742-434C-8338-18B1B74DC2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89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B83395F-FED5-474F-A05A-9AA1F277C0D4}" type="datetime1">
              <a:rPr lang="en-US" altLang="en-US"/>
              <a:pPr>
                <a:defRPr/>
              </a:pPr>
              <a:t>07/26/2016</a:t>
            </a:fld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76396B-9F44-4CE1-962A-DA7E9356A4E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1466" y="2343150"/>
            <a:ext cx="3796784" cy="3324131"/>
          </a:xfrm>
        </p:spPr>
        <p:txBody>
          <a:bodyPr/>
          <a:lstStyle/>
          <a:p>
            <a:pPr rtl="0" eaLnBrk="1" fontAlgn="base" hangingPunct="1">
              <a:spcBef>
                <a:spcPts val="0"/>
              </a:spcBef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Chapter 3</a:t>
            </a:r>
            <a:b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</a:br>
            <a:endParaRPr lang="en-US" dirty="0" smtClean="0">
              <a:effectLst/>
            </a:endParaRPr>
          </a:p>
          <a:p>
            <a:pPr rtl="0" eaLnBrk="1" fontAlgn="base" hangingPunct="1">
              <a:spcBef>
                <a:spcPts val="2400"/>
              </a:spcBef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The Sea Floor and its Sediments</a:t>
            </a:r>
            <a:endParaRPr lang="en-US" dirty="0"/>
          </a:p>
        </p:txBody>
      </p:sp>
      <p:pic>
        <p:nvPicPr>
          <p:cNvPr id="307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4800600" cy="579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3"/>
          <p:cNvSpPr>
            <a:spLocks noGrp="1" noChangeArrowheads="1"/>
          </p:cNvSpPr>
          <p:nvPr>
            <p:ph type="ftr" sz="quarter" idx="11"/>
          </p:nvPr>
        </p:nvSpPr>
        <p:spPr>
          <a:xfrm>
            <a:off x="1614493" y="6520542"/>
            <a:ext cx="5942089" cy="27827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z="1000" dirty="0">
                <a:latin typeface="Arial" charset="0"/>
              </a:rPr>
              <a:t>Copyright </a:t>
            </a:r>
            <a:r>
              <a:rPr lang="en-US" altLang="en-US" sz="1000" dirty="0">
                <a:latin typeface="Arial" charset="0"/>
                <a:sym typeface="Symbol" pitchFamily="18" charset="2"/>
              </a:rPr>
              <a:t> 2016 </a:t>
            </a:r>
            <a:r>
              <a:rPr lang="en-US" altLang="en-US" sz="1000" dirty="0">
                <a:latin typeface="Arial" charset="0"/>
              </a:rPr>
              <a:t>The McGraw-Hill Companies, Inc. Permission required for reproduction or display</a:t>
            </a:r>
            <a:r>
              <a:rPr lang="en-US" altLang="en-US" sz="1000" dirty="0" smtClean="0">
                <a:latin typeface="Arial" charset="0"/>
              </a:rPr>
              <a:t>.</a:t>
            </a:r>
            <a:endParaRPr lang="en-US" altLang="en-US" sz="10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Passive Continental Margin</a:t>
            </a:r>
          </a:p>
        </p:txBody>
      </p:sp>
      <p:pic>
        <p:nvPicPr>
          <p:cNvPr id="14340" name="Picture 1" descr="The different parts of a passive continental margin have very different slopes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417638"/>
            <a:ext cx="8689975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3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Submarine Canyons</a:t>
            </a:r>
          </a:p>
        </p:txBody>
      </p:sp>
      <p:pic>
        <p:nvPicPr>
          <p:cNvPr id="16388" name="Picture 1" descr="Submarine canyons cut into the continental margin and provide pathways for continental sediments to reach the deep ocean floor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955675"/>
            <a:ext cx="7026275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1143103" y="6029414"/>
            <a:ext cx="6752678" cy="476488"/>
          </a:xfrm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800" kern="1200" dirty="0">
                <a:latin typeface="Arial" charset="0"/>
                <a:ea typeface="ＭＳ Ｐゴシック" pitchFamily="34" charset="-128"/>
                <a:cs typeface="+mn-cs"/>
              </a:rPr>
              <a:t>Redondo submarine canyon in southern Santa Monica Bay, CA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ea typeface="ＭＳ Ｐゴシック" pitchFamily="34" charset="-128"/>
              </a:rPr>
              <a:t>Abyssal Plains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The deep sea floor between 4000 and 6000 m depth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Cover roughly 30% of Earth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s surface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Common features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Islands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Seamounts (&gt; 1 km tall)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Abyssal hills (&lt; 1 km tall)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Guyots (flat top, once was an island)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Coral reefs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-30163" y="100013"/>
            <a:ext cx="4648201" cy="714375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Coral Reefs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1604989" y="1295400"/>
            <a:ext cx="2662211" cy="4734939"/>
          </a:xfrm>
        </p:spPr>
        <p:txBody>
          <a:bodyPr/>
          <a:lstStyle/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r>
              <a:rPr lang="en-US" sz="2800" kern="1200" dirty="0">
                <a:latin typeface="Arial" charset="0"/>
                <a:ea typeface="ＭＳ Ｐゴシック" pitchFamily="34" charset="-128"/>
                <a:cs typeface="+mn-cs"/>
              </a:rPr>
              <a:t>Fringing </a:t>
            </a:r>
            <a:r>
              <a:rPr lang="en-US" sz="2800" kern="1200" dirty="0" smtClean="0">
                <a:latin typeface="Arial" charset="0"/>
                <a:ea typeface="ＭＳ Ｐゴシック" pitchFamily="34" charset="-128"/>
                <a:cs typeface="+mn-cs"/>
              </a:rPr>
              <a:t>reef</a:t>
            </a: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 smtClean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r>
              <a:rPr lang="en-US" sz="2800" kern="1200" dirty="0">
                <a:latin typeface="Arial" charset="0"/>
                <a:ea typeface="ＭＳ Ｐゴシック" pitchFamily="34" charset="-128"/>
                <a:cs typeface="+mn-cs"/>
              </a:rPr>
              <a:t>Barrier </a:t>
            </a:r>
            <a:r>
              <a:rPr lang="en-US" sz="2800" kern="1200" dirty="0" smtClean="0">
                <a:latin typeface="Arial" charset="0"/>
                <a:ea typeface="ＭＳ Ｐゴシック" pitchFamily="34" charset="-128"/>
                <a:cs typeface="+mn-cs"/>
              </a:rPr>
              <a:t>reef</a:t>
            </a: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 smtClean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  <a:p>
            <a:pPr marL="0" marR="0" indent="0" defTabSz="914400" latinLnBrk="0">
              <a:lnSpc>
                <a:spcPct val="100000"/>
              </a:lnSpc>
              <a:spcBef>
                <a:spcPct val="0"/>
              </a:spcBef>
              <a:buClrTx/>
              <a:buSzTx/>
              <a:buNone/>
              <a:tabLst/>
              <a:defRPr/>
            </a:pPr>
            <a:r>
              <a:rPr lang="en-US" sz="2800" kern="1200" dirty="0">
                <a:latin typeface="Arial" charset="0"/>
                <a:ea typeface="ＭＳ Ｐゴシック" pitchFamily="34" charset="-128"/>
                <a:cs typeface="+mn-cs"/>
              </a:rPr>
              <a:t>Atoll </a:t>
            </a:r>
            <a:r>
              <a:rPr lang="en-US" sz="2800" kern="1200" dirty="0" smtClean="0">
                <a:latin typeface="Arial" charset="0"/>
                <a:ea typeface="ＭＳ Ｐゴシック" pitchFamily="34" charset="-128"/>
                <a:cs typeface="+mn-cs"/>
              </a:rPr>
              <a:t>reef</a:t>
            </a:r>
            <a:endParaRPr lang="en-US" sz="2800" kern="1200" dirty="0">
              <a:latin typeface="Arial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8436" name="Picture 1" descr="Island coral reefs progress through three different stages as islands sink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457200"/>
            <a:ext cx="3005137" cy="62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>
          <a:xfrm>
            <a:off x="457200" y="180975"/>
            <a:ext cx="8229600" cy="639763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Ocean Ridges and Rises</a:t>
            </a:r>
          </a:p>
        </p:txBody>
      </p:sp>
      <p:pic>
        <p:nvPicPr>
          <p:cNvPr id="19460" name="Picture 1" descr="The mid-ocean ridge system winds its way through all ocean basin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914400"/>
            <a:ext cx="8062912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Ocean Trenches</a:t>
            </a:r>
          </a:p>
        </p:txBody>
      </p:sp>
      <p:pic>
        <p:nvPicPr>
          <p:cNvPr id="20484" name="Picture 1" descr="Ocean trenches are primarily found in the Pacific Ocean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0150"/>
            <a:ext cx="8234363" cy="506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0938" y="2087917"/>
            <a:ext cx="3529962" cy="1931633"/>
          </a:xfrm>
        </p:spPr>
        <p:txBody>
          <a:bodyPr/>
          <a:lstStyle/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Section 3.3</a:t>
            </a:r>
            <a:endParaRPr lang="en-US" dirty="0" smtClean="0">
              <a:effectLst/>
            </a:endParaRPr>
          </a:p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Sediments</a:t>
            </a:r>
            <a:endParaRPr lang="en-US" dirty="0"/>
          </a:p>
        </p:txBody>
      </p:sp>
      <p:pic>
        <p:nvPicPr>
          <p:cNvPr id="2150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2157413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en-US" smtClean="0">
                <a:ea typeface="ＭＳ Ｐゴシック" pitchFamily="34" charset="-128"/>
              </a:rPr>
              <a:t>Why Study Marine Sediments?</a:t>
            </a:r>
          </a:p>
        </p:txBody>
      </p:sp>
      <p:sp>
        <p:nvSpPr>
          <p:cNvPr id="22532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r>
              <a:rPr lang="en-US" altLang="en-US" sz="2800" smtClean="0">
                <a:ea typeface="ＭＳ Ｐゴシック" pitchFamily="34" charset="-128"/>
              </a:rPr>
              <a:t>Provide information about Earth and its environmental systems on long time scales</a:t>
            </a:r>
          </a:p>
          <a:p>
            <a:r>
              <a:rPr lang="en-US" altLang="en-US" sz="2800" smtClean="0">
                <a:ea typeface="ＭＳ Ｐゴシック" pitchFamily="34" charset="-128"/>
              </a:rPr>
              <a:t>Can provide information about past climate change</a:t>
            </a:r>
          </a:p>
          <a:p>
            <a:r>
              <a:rPr lang="en-US" altLang="en-US" sz="2800" smtClean="0">
                <a:ea typeface="ＭＳ Ｐゴシック" pitchFamily="34" charset="-128"/>
              </a:rPr>
              <a:t>Can provide information about seafloor habitats and how they impact marine organisms</a:t>
            </a:r>
          </a:p>
          <a:p>
            <a:r>
              <a:rPr lang="en-US" altLang="en-US" sz="2800" smtClean="0">
                <a:ea typeface="ＭＳ Ｐゴシック" pitchFamily="34" charset="-128"/>
              </a:rPr>
              <a:t>Locating offshore mineral resources</a:t>
            </a:r>
          </a:p>
          <a:p>
            <a:r>
              <a:rPr lang="en-US" altLang="en-US" sz="2800" smtClean="0">
                <a:ea typeface="ＭＳ Ｐゴシック" pitchFamily="34" charset="-128"/>
              </a:rPr>
              <a:t>Map offshore pollution</a:t>
            </a:r>
          </a:p>
          <a:p>
            <a:r>
              <a:rPr lang="en-US" altLang="en-US" sz="2800" smtClean="0">
                <a:ea typeface="ＭＳ Ｐゴシック" pitchFamily="34" charset="-128"/>
              </a:rPr>
              <a:t>Identify sites for coastal structures and oil platforms</a:t>
            </a:r>
          </a:p>
          <a:p>
            <a:endParaRPr lang="en-US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>
                <a:ea typeface="ＭＳ Ｐゴシック" pitchFamily="34" charset="-128"/>
              </a:rPr>
              <a:t>How Marine Sediments are Studied</a:t>
            </a:r>
            <a:r>
              <a:rPr lang="en-US" altLang="en-US" sz="2000" dirty="0" smtClean="0">
                <a:ea typeface="ＭＳ Ｐゴシック" pitchFamily="34" charset="-128"/>
              </a:rPr>
              <a:t> (1)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1153179"/>
            <a:ext cx="2283253" cy="79899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en-US" sz="2400" kern="1200" dirty="0">
                <a:latin typeface="Arial" charset="0"/>
                <a:ea typeface="ＭＳ Ｐゴシック" pitchFamily="34" charset="-128"/>
                <a:cs typeface="+mn-cs"/>
              </a:rPr>
              <a:t>Recovering sediment cores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553200" y="1444170"/>
            <a:ext cx="1546468" cy="4961846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Piston </a:t>
            </a:r>
            <a:r>
              <a:rPr lang="en-US" sz="1800" dirty="0" smtClean="0"/>
              <a:t>corer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Gravity corer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Box corer</a:t>
            </a:r>
            <a:endParaRPr lang="en-US" sz="1800" dirty="0"/>
          </a:p>
        </p:txBody>
      </p:sp>
      <p:pic>
        <p:nvPicPr>
          <p:cNvPr id="23557" name="Picture 1" descr="Sediment sampling devices that obtain cores of sediment can penetrate several meters into the sediment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90600"/>
            <a:ext cx="3414713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1"/>
          <p:cNvSpPr>
            <a:spLocks noGrp="1"/>
          </p:cNvSpPr>
          <p:nvPr>
            <p:ph type="title"/>
          </p:nvPr>
        </p:nvSpPr>
        <p:spPr>
          <a:xfrm>
            <a:off x="290123" y="274638"/>
            <a:ext cx="8563755" cy="715962"/>
          </a:xfrm>
        </p:spPr>
        <p:txBody>
          <a:bodyPr/>
          <a:lstStyle/>
          <a:p>
            <a:r>
              <a:rPr lang="en-US" altLang="en-US" sz="4000" dirty="0" smtClean="0">
                <a:ea typeface="ＭＳ Ｐゴシック" pitchFamily="34" charset="-128"/>
              </a:rPr>
              <a:t>How Marine Sediments are Studied</a:t>
            </a:r>
            <a:r>
              <a:rPr lang="en-US" altLang="en-US" sz="2000" dirty="0" smtClean="0">
                <a:ea typeface="ＭＳ Ｐゴシック" pitchFamily="34" charset="-128"/>
              </a:rPr>
              <a:t> (2)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674162" y="2919350"/>
            <a:ext cx="3176413" cy="503552"/>
          </a:xfrm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2400" kern="1200" dirty="0">
                <a:latin typeface="Arial" charset="0"/>
                <a:ea typeface="ＭＳ Ｐゴシック" pitchFamily="34" charset="-128"/>
                <a:cs typeface="+mn-cs"/>
              </a:rPr>
              <a:t>Dredging the </a:t>
            </a:r>
            <a:r>
              <a:rPr lang="en-US" sz="2400" kern="1200" dirty="0" smtClean="0">
                <a:latin typeface="Arial" charset="0"/>
                <a:ea typeface="ＭＳ Ｐゴシック" pitchFamily="34" charset="-128"/>
                <a:cs typeface="+mn-cs"/>
              </a:rPr>
              <a:t>seafloor</a:t>
            </a:r>
            <a:endParaRPr lang="en-US" dirty="0"/>
          </a:p>
        </p:txBody>
      </p:sp>
      <p:pic>
        <p:nvPicPr>
          <p:cNvPr id="24581" name="Picture 1" descr="Chain link baskets are used to dredge rocks from the seafloor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1277938"/>
            <a:ext cx="2284412" cy="520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 smtClean="0">
                <a:ea typeface="ＭＳ Ｐゴシック" pitchFamily="34" charset="-128"/>
              </a:rPr>
              <a:t>The Sea Floor and </a:t>
            </a:r>
            <a:br>
              <a:rPr lang="en-US" altLang="en-US" sz="3600" b="1" dirty="0" smtClean="0">
                <a:ea typeface="ＭＳ Ｐゴシック" pitchFamily="34" charset="-128"/>
              </a:rPr>
            </a:br>
            <a:r>
              <a:rPr lang="en-US" altLang="en-US" sz="3600" b="1" dirty="0" smtClean="0">
                <a:ea typeface="ＭＳ Ｐゴシック" pitchFamily="34" charset="-128"/>
              </a:rPr>
              <a:t>Its Sediments</a:t>
            </a:r>
          </a:p>
        </p:txBody>
      </p:sp>
      <p:sp>
        <p:nvSpPr>
          <p:cNvPr id="4100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 smtClean="0">
                <a:ea typeface="ＭＳ Ｐゴシック" pitchFamily="34" charset="-128"/>
              </a:rPr>
              <a:t>Learning outcomes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Review</a:t>
            </a:r>
            <a:r>
              <a:rPr lang="en-US" altLang="en-US" sz="2000" dirty="0" smtClean="0">
                <a:ea typeface="ＭＳ Ｐゴシック" pitchFamily="34" charset="-128"/>
              </a:rPr>
              <a:t> the evolution of methods to measure ocean depth with time up to the present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Construct</a:t>
            </a:r>
            <a:r>
              <a:rPr lang="en-US" altLang="en-US" sz="2000" dirty="0" smtClean="0">
                <a:ea typeface="ＭＳ Ｐゴシック" pitchFamily="34" charset="-128"/>
              </a:rPr>
              <a:t> a simple cross section of an ocean basin including both a passive and active continental margin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Discuss</a:t>
            </a:r>
            <a:r>
              <a:rPr lang="en-US" altLang="en-US" sz="2000" dirty="0" smtClean="0">
                <a:ea typeface="ＭＳ Ｐゴシック" pitchFamily="34" charset="-128"/>
              </a:rPr>
              <a:t> the formation of atolls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Sketch</a:t>
            </a:r>
            <a:r>
              <a:rPr lang="en-US" altLang="en-US" sz="2000" dirty="0" smtClean="0">
                <a:ea typeface="ＭＳ Ｐゴシック" pitchFamily="34" charset="-128"/>
              </a:rPr>
              <a:t> the location of ocean ridges and trenches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Explain</a:t>
            </a:r>
            <a:r>
              <a:rPr lang="en-US" altLang="en-US" sz="2000" dirty="0" smtClean="0">
                <a:ea typeface="ＭＳ Ｐゴシック" pitchFamily="34" charset="-128"/>
              </a:rPr>
              <a:t> three different ways to classify sediments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List</a:t>
            </a:r>
            <a:r>
              <a:rPr lang="en-US" altLang="en-US" sz="2000" dirty="0" smtClean="0">
                <a:ea typeface="ＭＳ Ｐゴシック" pitchFamily="34" charset="-128"/>
              </a:rPr>
              <a:t> the organisms that contribute the majority of calcareous and siliceous sedimentary particles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Identify</a:t>
            </a:r>
            <a:r>
              <a:rPr lang="en-US" altLang="en-US" sz="2000" dirty="0" smtClean="0">
                <a:ea typeface="ＭＳ Ｐゴシック" pitchFamily="34" charset="-128"/>
              </a:rPr>
              <a:t> where </a:t>
            </a:r>
            <a:r>
              <a:rPr lang="en-US" altLang="en-US" sz="2000" dirty="0" err="1" smtClean="0">
                <a:ea typeface="ＭＳ Ｐゴシック" pitchFamily="34" charset="-128"/>
              </a:rPr>
              <a:t>biogenous</a:t>
            </a:r>
            <a:r>
              <a:rPr lang="en-US" altLang="en-US" sz="2000" dirty="0" smtClean="0">
                <a:ea typeface="ＭＳ Ｐゴシック" pitchFamily="34" charset="-128"/>
              </a:rPr>
              <a:t> and </a:t>
            </a:r>
            <a:r>
              <a:rPr lang="en-US" altLang="en-US" sz="2000" dirty="0" err="1" smtClean="0">
                <a:ea typeface="ＭＳ Ｐゴシック" pitchFamily="34" charset="-128"/>
              </a:rPr>
              <a:t>lithogenous</a:t>
            </a:r>
            <a:r>
              <a:rPr lang="en-US" altLang="en-US" sz="2000" dirty="0" smtClean="0">
                <a:ea typeface="ＭＳ Ｐゴシック" pitchFamily="34" charset="-128"/>
              </a:rPr>
              <a:t> sediments are dominant on the sea floor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Define</a:t>
            </a:r>
            <a:r>
              <a:rPr lang="en-US" altLang="en-US" sz="2000" dirty="0" smtClean="0">
                <a:ea typeface="ＭＳ Ｐゴシック" pitchFamily="34" charset="-128"/>
              </a:rPr>
              <a:t> isotopes and describe how they can be used with marine sediments as historical records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 i="1" dirty="0" smtClean="0">
                <a:ea typeface="ＭＳ Ｐゴシック" pitchFamily="34" charset="-128"/>
              </a:rPr>
              <a:t>List</a:t>
            </a:r>
            <a:r>
              <a:rPr lang="en-US" altLang="en-US" sz="2000" dirty="0" smtClean="0">
                <a:ea typeface="ＭＳ Ｐゴシック" pitchFamily="34" charset="-128"/>
              </a:rPr>
              <a:t> multiple seabed resources and </a:t>
            </a:r>
            <a:r>
              <a:rPr lang="en-US" altLang="en-US" sz="2000" i="1" dirty="0" smtClean="0">
                <a:ea typeface="ＭＳ Ｐゴシック" pitchFamily="34" charset="-128"/>
              </a:rPr>
              <a:t>appraise</a:t>
            </a:r>
            <a:r>
              <a:rPr lang="en-US" altLang="en-US" sz="2000" dirty="0" smtClean="0">
                <a:ea typeface="ＭＳ Ｐゴシック" pitchFamily="34" charset="-128"/>
              </a:rPr>
              <a:t> the extent to which they are currently being recovered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Classifying Marine Sediments</a:t>
            </a:r>
          </a:p>
        </p:txBody>
      </p:sp>
      <p:sp>
        <p:nvSpPr>
          <p:cNvPr id="25603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3962400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ea typeface="ＭＳ Ｐゴシック" pitchFamily="34" charset="-128"/>
              </a:rPr>
              <a:t>Particle size </a:t>
            </a:r>
            <a:endParaRPr lang="en-US" altLang="en-US" sz="2000" smtClean="0">
              <a:ea typeface="ＭＳ Ｐゴシック" pitchFamily="34" charset="-128"/>
            </a:endParaRPr>
          </a:p>
          <a:p>
            <a:pPr eaLnBrk="1" hangingPunct="1"/>
            <a:r>
              <a:rPr lang="en-US" altLang="en-US" sz="2400" smtClean="0">
                <a:ea typeface="ＭＳ Ｐゴシック" pitchFamily="34" charset="-128"/>
              </a:rPr>
              <a:t>Location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Neritic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Pelagic</a:t>
            </a:r>
          </a:p>
          <a:p>
            <a:pPr eaLnBrk="1" hangingPunct="1"/>
            <a:r>
              <a:rPr lang="en-US" altLang="en-US" sz="2400" smtClean="0">
                <a:ea typeface="ＭＳ Ｐゴシック" pitchFamily="34" charset="-128"/>
              </a:rPr>
              <a:t>Source and chemistry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Lithogenous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Biogenous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Hydrogenous</a:t>
            </a:r>
          </a:p>
          <a:p>
            <a:pPr lvl="1" eaLnBrk="1" hangingPunct="1"/>
            <a:r>
              <a:rPr lang="en-US" altLang="en-US" sz="2000" smtClean="0">
                <a:ea typeface="ＭＳ Ｐゴシック" pitchFamily="34" charset="-128"/>
              </a:rPr>
              <a:t>Cosmogenous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itle 1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715963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Particle Size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57200" y="715963"/>
            <a:ext cx="5410200" cy="884237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ea typeface="ＭＳ Ｐゴシック" pitchFamily="34" charset="-128"/>
              </a:rPr>
              <a:t>Well-sorted vs. Poorly-sorted</a:t>
            </a:r>
            <a:endParaRPr lang="en-US" altLang="en-US" sz="2000" dirty="0" smtClean="0">
              <a:ea typeface="ＭＳ Ｐゴシック" pitchFamily="34" charset="-128"/>
            </a:endParaRPr>
          </a:p>
          <a:p>
            <a:pPr eaLnBrk="1" hangingPunct="1"/>
            <a:r>
              <a:rPr lang="en-US" altLang="en-US" sz="2400" dirty="0" smtClean="0">
                <a:ea typeface="ＭＳ Ｐゴシック" pitchFamily="34" charset="-128"/>
              </a:rPr>
              <a:t>Sinking Rate and Distance Traveled</a:t>
            </a:r>
          </a:p>
        </p:txBody>
      </p:sp>
      <p:sp>
        <p:nvSpPr>
          <p:cNvPr id="5" name="Content Placeholder 3"/>
          <p:cNvSpPr txBox="1"/>
          <p:nvPr/>
        </p:nvSpPr>
        <p:spPr>
          <a:xfrm>
            <a:off x="314655" y="1679540"/>
            <a:ext cx="424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Table </a:t>
            </a:r>
            <a:r>
              <a:rPr lang="en-US" b="1" dirty="0" smtClean="0"/>
              <a:t>3.1 </a:t>
            </a:r>
            <a:r>
              <a:rPr lang="en-US" dirty="0"/>
              <a:t>Sediment Size Classifications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22990"/>
              </p:ext>
            </p:extLst>
          </p:nvPr>
        </p:nvGraphicFramePr>
        <p:xfrm>
          <a:off x="314655" y="2169732"/>
          <a:ext cx="4038600" cy="41571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66800"/>
                <a:gridCol w="1143000"/>
                <a:gridCol w="1828800"/>
              </a:tblGrid>
              <a:tr h="337397"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noProof="0" smtClean="0">
                          <a:effectLst/>
                        </a:rPr>
                        <a:t>Descriptive Name</a:t>
                      </a:r>
                      <a:endParaRPr lang="en-US" sz="1200" noProof="0"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Descriptive Name</a:t>
                      </a:r>
                      <a:endParaRPr lang="en-US" sz="1200" noProof="0"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Diameter (mm)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25970">
                <a:tc>
                  <a:txBody>
                    <a:bodyPr/>
                    <a:lstStyle/>
                    <a:p>
                      <a:r>
                        <a:rPr lang="en-US" sz="1200" b="1" i="1" kern="1200" noProof="0" smtClean="0">
                          <a:effectLst/>
                        </a:rPr>
                        <a:t>Gravel</a:t>
                      </a:r>
                      <a:endParaRPr lang="en-US" sz="1200" b="1" i="1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Boulder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indent="0">
                        <a:buFont typeface="Wingdings"/>
                        <a:buNone/>
                      </a:pPr>
                      <a:r>
                        <a:rPr lang="en-US" sz="1200" noProof="0" smtClean="0"/>
                        <a:t>&gt;</a:t>
                      </a:r>
                      <a:r>
                        <a:rPr lang="en-US" sz="1200" baseline="0" noProof="0" smtClean="0"/>
                        <a:t> </a:t>
                      </a:r>
                      <a:r>
                        <a:rPr lang="en-US" sz="1200" noProof="0" smtClean="0"/>
                        <a:t>256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smtClean="0">
                          <a:effectLst/>
                        </a:rPr>
                        <a:t>Cobble </a:t>
                      </a:r>
                      <a:endParaRPr lang="en-US" sz="1200" noProof="0" smtClean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64–256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Pebble 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4–64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Granule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2–4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r>
                        <a:rPr lang="en-US" sz="1200" b="1" i="1" kern="1200" noProof="0" smtClean="0">
                          <a:effectLst/>
                        </a:rPr>
                        <a:t>Sand</a:t>
                      </a:r>
                      <a:endParaRPr lang="en-US" sz="1200" b="1" i="1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Very coarse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1–2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Coarse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0.5–1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Medium 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0.25–0.5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Fine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0.125–0.25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Very fine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0.0625–0.125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r>
                        <a:rPr lang="en-US" sz="1200" b="1" i="1" kern="1200" noProof="0" smtClean="0">
                          <a:effectLst/>
                        </a:rPr>
                        <a:t>Mud</a:t>
                      </a:r>
                      <a:endParaRPr lang="en-US" sz="1200" b="1" i="1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Silt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/>
                        <a:t>   0.0039–0.0625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337397">
                <a:tc>
                  <a:txBody>
                    <a:bodyPr/>
                    <a:lstStyle/>
                    <a:p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kern="1200" noProof="0" smtClean="0">
                          <a:effectLst/>
                        </a:rPr>
                        <a:t>Clay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dirty="0" smtClean="0"/>
                        <a:t>&lt; 0.0039</a:t>
                      </a:r>
                      <a:endParaRPr lang="en-US" sz="1200" noProof="0" dirty="0">
                        <a:latin typeface="+mj-lt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Content Placeholder 4"/>
          <p:cNvSpPr txBox="1"/>
          <p:nvPr/>
        </p:nvSpPr>
        <p:spPr>
          <a:xfrm>
            <a:off x="4499376" y="1679540"/>
            <a:ext cx="4380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Table 3.2 </a:t>
            </a:r>
            <a:r>
              <a:rPr lang="en-US" dirty="0" smtClean="0"/>
              <a:t>Sediment Sinking Rate and Distance Traveled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390650"/>
              </p:ext>
            </p:extLst>
          </p:nvPr>
        </p:nvGraphicFramePr>
        <p:xfrm>
          <a:off x="4499377" y="2438400"/>
          <a:ext cx="4374741" cy="251100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62443"/>
                <a:gridCol w="1312422"/>
                <a:gridCol w="1049938"/>
                <a:gridCol w="1049938"/>
              </a:tblGrid>
              <a:tr h="1151686">
                <a:tc>
                  <a:txBody>
                    <a:bodyPr/>
                    <a:lstStyle/>
                    <a:p>
                      <a:r>
                        <a:rPr lang="en-US" sz="1200" b="1" i="0" kern="1200" noProof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Sediment Size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>
                          <a:latin typeface="+mj-lt"/>
                        </a:rPr>
                        <a:t>Approximate Sinking Rate (m/s)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>
                          <a:latin typeface="+mj-lt"/>
                        </a:rPr>
                        <a:t>Time for a Vertical Fall of 4 km (days)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noProof="0" smtClean="0">
                          <a:latin typeface="+mj-lt"/>
                        </a:rPr>
                        <a:t>Horizontal Distance Traveled in a 5 cm/s Current (km)</a:t>
                      </a:r>
                      <a:endParaRPr lang="en-US" sz="1200" noProof="0">
                        <a:latin typeface="+mj-lt"/>
                      </a:endParaRPr>
                    </a:p>
                  </a:txBody>
                  <a:tcPr marL="45720" marR="45720"/>
                </a:tc>
              </a:tr>
              <a:tr h="524714"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Very fine sand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 X 10</a:t>
                      </a:r>
                      <a:r>
                        <a:rPr lang="en-US" sz="1200" b="0" i="0" kern="1200" baseline="300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  <a:endParaRPr lang="en-US" sz="1200" baseline="300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4.7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20.4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</a:tr>
              <a:tr h="457631"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Silt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 X 10</a:t>
                      </a:r>
                      <a:r>
                        <a:rPr lang="en-US" sz="1200" b="0" i="0" kern="1200" baseline="300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470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2040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</a:tr>
              <a:tr h="376970"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Clay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 x 10</a:t>
                      </a:r>
                      <a:r>
                        <a:rPr lang="en-US" sz="1200" b="0" i="0" kern="1200" baseline="300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47,000</a:t>
                      </a:r>
                      <a:endParaRPr lang="en-US" sz="1200" noProof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204,000</a:t>
                      </a:r>
                      <a:endParaRPr lang="en-US" sz="1200" noProof="0" dirty="0">
                        <a:latin typeface="+mn-lt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6" name="Content Placeholder 5"/>
          <p:cNvSpPr txBox="1"/>
          <p:nvPr/>
        </p:nvSpPr>
        <p:spPr>
          <a:xfrm>
            <a:off x="4499376" y="5140404"/>
            <a:ext cx="4380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Note: The sinking rate of a particle depends on its density, shape, and diameter. These rates are based on the assumption that the particles are spherical and have a density similar to that of quartz. Estimates of the speed of deep currents vary. A conservative estimate of 5 cm/s is chosen for purposes of illustration.</a:t>
            </a:r>
            <a:r>
              <a:rPr lang="en-US" sz="1100" dirty="0"/>
              <a:t> </a:t>
            </a:r>
            <a:r>
              <a:rPr lang="en-US" sz="1100" dirty="0" smtClean="0"/>
              <a:t>See appendix C for the formula for small-particle settling velocity.</a:t>
            </a:r>
            <a:endParaRPr lang="en-US" sz="11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96963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Location</a:t>
            </a:r>
            <a:br>
              <a:rPr lang="en-US" altLang="en-US" sz="3600" dirty="0" smtClean="0">
                <a:ea typeface="ＭＳ Ｐゴシック" pitchFamily="34" charset="-128"/>
              </a:rPr>
            </a:br>
            <a:r>
              <a:rPr lang="en-US" altLang="en-US" sz="3600" dirty="0" smtClean="0">
                <a:ea typeface="ＭＳ Ｐゴシック" pitchFamily="34" charset="-128"/>
              </a:rPr>
              <a:t>(Distance from the shore)</a:t>
            </a:r>
          </a:p>
        </p:txBody>
      </p:sp>
      <p:pic>
        <p:nvPicPr>
          <p:cNvPr id="29700" name="Picture 1" descr="Near shore, neritic, sediments are found on the continental shelf and slope.  Offshore, pelagic, sediments are found on the slope and deep-sea floor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420813"/>
            <a:ext cx="6956425" cy="506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itle 1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868363"/>
          </a:xfrm>
        </p:spPr>
        <p:txBody>
          <a:bodyPr/>
          <a:lstStyle/>
          <a:p>
            <a:pPr eaLnBrk="1" hangingPunct="1"/>
            <a:r>
              <a:rPr lang="en-US" altLang="en-US" sz="4000" dirty="0" smtClean="0">
                <a:ea typeface="ＭＳ Ｐゴシック" pitchFamily="34" charset="-128"/>
              </a:rPr>
              <a:t>Source and Chemistry</a:t>
            </a:r>
          </a:p>
        </p:txBody>
      </p:sp>
      <p:sp>
        <p:nvSpPr>
          <p:cNvPr id="31748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6962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Source classifications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Lithogenous, or Terrigenous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Biogenous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Hydrogenous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Cosmogenous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Chemistry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Silicate, or Siliceous, SiO</a:t>
            </a:r>
            <a:r>
              <a:rPr lang="en-US" altLang="en-US" baseline="-25000" smtClean="0">
                <a:ea typeface="ＭＳ Ｐゴシック" pitchFamily="34" charset="-128"/>
              </a:rPr>
              <a:t>2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>
                <a:ea typeface="ＭＳ Ｐゴシック" pitchFamily="34" charset="-128"/>
              </a:rPr>
              <a:t>Carbonate, or Calcareous, CaCO</a:t>
            </a:r>
            <a:r>
              <a:rPr lang="en-US" altLang="en-US" baseline="-25000" smtClean="0">
                <a:ea typeface="ＭＳ Ｐゴシック" pitchFamily="34" charset="-128"/>
              </a:rPr>
              <a:t>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itle 1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382000" cy="868363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Global Distribution of Marine Sediments</a:t>
            </a:r>
          </a:p>
        </p:txBody>
      </p:sp>
      <p:pic>
        <p:nvPicPr>
          <p:cNvPr id="33796" name="Picture 1" descr="Different types of marine sediment are found in specific locations depending on their source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349375"/>
            <a:ext cx="8218488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en-US" sz="3600" dirty="0" err="1" smtClean="0">
                <a:ea typeface="ＭＳ Ｐゴシック" pitchFamily="34" charset="-128"/>
              </a:rPr>
              <a:t>Lithogenous</a:t>
            </a:r>
            <a:r>
              <a:rPr lang="en-US" altLang="en-US" sz="3600" dirty="0" smtClean="0">
                <a:ea typeface="ＭＳ Ｐゴシック" pitchFamily="34" charset="-128"/>
              </a:rPr>
              <a:t> Sediments</a:t>
            </a:r>
          </a:p>
        </p:txBody>
      </p:sp>
      <p:sp>
        <p:nvSpPr>
          <p:cNvPr id="3584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Material that comes from the land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Transported by: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Wind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Rivers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Ice rafting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Generally derived from preexisting rocks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Also known as Terrigenous sediments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Abyssal clay, or red clay, is composed of at least 70% by weight clay sized particles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ea typeface="ＭＳ Ｐゴシック" pitchFamily="34" charset="-128"/>
              </a:rPr>
              <a:t>Biogenous Sediments</a:t>
            </a:r>
          </a:p>
        </p:txBody>
      </p:sp>
      <p:sp>
        <p:nvSpPr>
          <p:cNvPr id="36868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38800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Derived from organisms</a:t>
            </a:r>
          </a:p>
          <a:p>
            <a:pPr eaLnBrk="1" hangingPunct="1"/>
            <a:r>
              <a:rPr lang="ja-JP" altLang="en-US" smtClean="0">
                <a:ea typeface="ＭＳ Ｐゴシック" pitchFamily="34" charset="-128"/>
              </a:rPr>
              <a:t>“</a:t>
            </a:r>
            <a:r>
              <a:rPr lang="en-US" altLang="ja-JP" smtClean="0">
                <a:ea typeface="ＭＳ Ｐゴシック" pitchFamily="34" charset="-128"/>
              </a:rPr>
              <a:t>Ooze</a:t>
            </a:r>
            <a:r>
              <a:rPr lang="ja-JP" altLang="en-US" smtClean="0">
                <a:ea typeface="ＭＳ Ｐゴシック" pitchFamily="34" charset="-128"/>
              </a:rPr>
              <a:t>”</a:t>
            </a:r>
            <a:r>
              <a:rPr lang="en-US" altLang="ja-JP" smtClean="0">
                <a:ea typeface="ＭＳ Ｐゴシック" pitchFamily="34" charset="-128"/>
              </a:rPr>
              <a:t> contains &gt;30% biogenous material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Siliceous oozes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Phytoplankton: diatoms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Zooplankton: radiolaria</a:t>
            </a:r>
          </a:p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Calcareous oozes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Phytoplankton: coccolithophorids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Snails: pteropods</a:t>
            </a:r>
          </a:p>
          <a:p>
            <a:pPr lvl="1" eaLnBrk="1" hangingPunct="1"/>
            <a:r>
              <a:rPr lang="en-US" altLang="en-US" smtClean="0">
                <a:ea typeface="ＭＳ Ｐゴシック" pitchFamily="34" charset="-128"/>
              </a:rPr>
              <a:t>Amoeba-like animals: foraminifera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ea typeface="ＭＳ Ｐゴシック" pitchFamily="34" charset="-128"/>
              </a:rPr>
              <a:t>Dissolution of CaCO</a:t>
            </a:r>
            <a:r>
              <a:rPr lang="en-US" altLang="en-US" sz="3200" baseline="-25000" dirty="0" smtClean="0">
                <a:ea typeface="ＭＳ Ｐゴシック" pitchFamily="34" charset="-128"/>
              </a:rPr>
              <a:t>3</a:t>
            </a:r>
            <a:r>
              <a:rPr lang="en-US" altLang="en-US" sz="3200" dirty="0" smtClean="0">
                <a:ea typeface="ＭＳ Ｐゴシック" pitchFamily="34" charset="-128"/>
              </a:rPr>
              <a:t/>
            </a:r>
            <a:br>
              <a:rPr lang="en-US" altLang="en-US" sz="3200" dirty="0" smtClean="0">
                <a:ea typeface="ＭＳ Ｐゴシック" pitchFamily="34" charset="-128"/>
              </a:rPr>
            </a:br>
            <a:r>
              <a:rPr lang="en-US" altLang="en-US" sz="2400" dirty="0" err="1" smtClean="0">
                <a:ea typeface="ＭＳ Ｐゴシック" pitchFamily="34" charset="-128"/>
              </a:rPr>
              <a:t>lysocline</a:t>
            </a:r>
            <a:r>
              <a:rPr lang="en-US" altLang="en-US" sz="2400" dirty="0" smtClean="0">
                <a:ea typeface="ＭＳ Ｐゴシック" pitchFamily="34" charset="-128"/>
              </a:rPr>
              <a:t>: dissolution begins</a:t>
            </a:r>
            <a:br>
              <a:rPr lang="en-US" altLang="en-US" sz="2400" dirty="0" smtClean="0">
                <a:ea typeface="ＭＳ Ｐゴシック" pitchFamily="34" charset="-128"/>
              </a:rPr>
            </a:br>
            <a:r>
              <a:rPr lang="en-US" altLang="en-US" sz="2400" dirty="0" smtClean="0">
                <a:ea typeface="ＭＳ Ｐゴシック" pitchFamily="34" charset="-128"/>
              </a:rPr>
              <a:t>Carbonate compensation depth: supply = dissolution</a:t>
            </a:r>
          </a:p>
        </p:txBody>
      </p:sp>
      <p:pic>
        <p:nvPicPr>
          <p:cNvPr id="37892" name="Picture 1" descr="Calcium carbonate will dissolve as it sinks in seawater.  It begins to dissolve below the lysocline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981200"/>
            <a:ext cx="8507413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Variable depth of </a:t>
            </a:r>
            <a:r>
              <a:rPr lang="en-US" altLang="en-US" sz="3600" dirty="0" err="1" smtClean="0">
                <a:ea typeface="ＭＳ Ｐゴシック" pitchFamily="34" charset="-128"/>
              </a:rPr>
              <a:t>Lysocline</a:t>
            </a:r>
            <a:r>
              <a:rPr lang="en-US" altLang="en-US" sz="3600" dirty="0" smtClean="0">
                <a:ea typeface="ＭＳ Ｐゴシック" pitchFamily="34" charset="-128"/>
              </a:rPr>
              <a:t> and CCD</a:t>
            </a:r>
          </a:p>
        </p:txBody>
      </p:sp>
      <p:pic>
        <p:nvPicPr>
          <p:cNvPr id="38916" name="Picture 1" descr="The lysocline is deeper under areas of low surface productivity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1781175"/>
            <a:ext cx="8647112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Hydrogenous Sediments</a:t>
            </a:r>
          </a:p>
        </p:txBody>
      </p:sp>
      <p:sp>
        <p:nvSpPr>
          <p:cNvPr id="39940" name="Content Placeholder 2"/>
          <p:cNvSpPr>
            <a:spLocks noGrp="1"/>
          </p:cNvSpPr>
          <p:nvPr>
            <p:ph idx="1"/>
          </p:nvPr>
        </p:nvSpPr>
        <p:spPr>
          <a:xfrm>
            <a:off x="365342" y="1021275"/>
            <a:ext cx="4640108" cy="30480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Derived from the water</a:t>
            </a:r>
          </a:p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Carbonates</a:t>
            </a:r>
          </a:p>
          <a:p>
            <a:pPr eaLnBrk="1" hangingPunct="1"/>
            <a:r>
              <a:rPr lang="en-US" altLang="en-US" dirty="0" err="1" smtClean="0">
                <a:ea typeface="ＭＳ Ｐゴシック" pitchFamily="34" charset="-128"/>
              </a:rPr>
              <a:t>Phosporites</a:t>
            </a:r>
            <a:endParaRPr lang="en-US" alt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Salts</a:t>
            </a:r>
          </a:p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Manganese nodules</a:t>
            </a:r>
          </a:p>
        </p:txBody>
      </p:sp>
      <p:pic>
        <p:nvPicPr>
          <p:cNvPr id="39941" name="Picture 1" descr="Manganese nodules are found on the seafloor, in areas of low sediment supply from other sources.  They have a layered structure in cross section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75" y="1021275"/>
            <a:ext cx="3270250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6375" y="2266950"/>
            <a:ext cx="5709425" cy="1551504"/>
          </a:xfrm>
        </p:spPr>
        <p:txBody>
          <a:bodyPr/>
          <a:lstStyle/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Section 3.1</a:t>
            </a:r>
            <a:endParaRPr lang="en-US" dirty="0" smtClean="0">
              <a:effectLst/>
            </a:endParaRPr>
          </a:p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Measuring the Depths</a:t>
            </a:r>
            <a:endParaRPr lang="en-US" dirty="0"/>
          </a:p>
        </p:txBody>
      </p:sp>
      <p:pic>
        <p:nvPicPr>
          <p:cNvPr id="614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538"/>
            <a:ext cx="2182813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en-US" sz="3600" dirty="0" err="1" smtClean="0">
                <a:ea typeface="ＭＳ Ｐゴシック" pitchFamily="34" charset="-128"/>
              </a:rPr>
              <a:t>Cosmogenous</a:t>
            </a:r>
            <a:r>
              <a:rPr lang="en-US" altLang="en-US" sz="3600" dirty="0" smtClean="0">
                <a:ea typeface="ＭＳ Ｐゴシック" pitchFamily="34" charset="-128"/>
              </a:rPr>
              <a:t> Sediments</a:t>
            </a:r>
          </a:p>
        </p:txBody>
      </p:sp>
      <p:sp>
        <p:nvSpPr>
          <p:cNvPr id="40964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4267200" cy="13716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Derived from space</a:t>
            </a:r>
          </a:p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Tektites</a:t>
            </a:r>
          </a:p>
        </p:txBody>
      </p:sp>
      <p:pic>
        <p:nvPicPr>
          <p:cNvPr id="40965" name="Picture 1" descr="Tektites have a dark, glassy appearance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76400"/>
            <a:ext cx="5756275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092488"/>
            <a:ext cx="4966988" cy="1793712"/>
          </a:xfrm>
        </p:spPr>
        <p:txBody>
          <a:bodyPr/>
          <a:lstStyle/>
          <a:p>
            <a:pPr rtl="0" eaLnBrk="1" fontAlgn="base" hangingPunct="1">
              <a:lnSpc>
                <a:spcPct val="150000"/>
              </a:lnSpc>
              <a:spcBef>
                <a:spcPts val="0"/>
              </a:spcBef>
            </a:pPr>
            <a:r>
              <a:rPr lang="en-US" sz="4000" b="1" kern="12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rPr>
              <a:t>Section </a:t>
            </a:r>
            <a:r>
              <a:rPr lang="en-US" sz="4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rPr>
              <a:t>3.4</a:t>
            </a:r>
            <a:endParaRPr lang="en-US" sz="4000" b="1" kern="1200" dirty="0">
              <a:solidFill>
                <a:schemeClr val="tx1"/>
              </a:solidFill>
              <a:latin typeface="Arial" charset="0"/>
              <a:ea typeface="ＭＳ Ｐゴシック" pitchFamily="34" charset="-128"/>
              <a:cs typeface="+mn-cs"/>
            </a:endParaRPr>
          </a:p>
          <a:p>
            <a:pPr rtl="0" eaLnBrk="1" fontAlgn="base" hangingPunct="1">
              <a:lnSpc>
                <a:spcPct val="150000"/>
              </a:lnSpc>
              <a:spcBef>
                <a:spcPts val="0"/>
              </a:spcBef>
            </a:pPr>
            <a:r>
              <a:rPr lang="en-US" sz="4000" b="1" kern="12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rPr>
              <a:t>Seabed </a:t>
            </a:r>
            <a:r>
              <a:rPr lang="en-US" sz="4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rPr>
              <a:t>Resources</a:t>
            </a:r>
            <a:endParaRPr lang="en-US" dirty="0"/>
          </a:p>
        </p:txBody>
      </p:sp>
      <p:pic>
        <p:nvPicPr>
          <p:cNvPr id="4198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2157413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ＭＳ Ｐゴシック"/>
              </a:rPr>
              <a:t>Seabed Resources</a:t>
            </a:r>
            <a:endParaRPr lang="en-US" sz="3600" dirty="0"/>
          </a:p>
        </p:txBody>
      </p:sp>
      <p:sp>
        <p:nvSpPr>
          <p:cNvPr id="43011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0951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Sand and gravel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Sand and gravel, calcium oxide, calcium carbonate, tin, iron, platinum, gold, and diamonds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err="1" smtClean="0">
                <a:ea typeface="ＭＳ Ｐゴシック" pitchFamily="34" charset="-128"/>
              </a:rPr>
              <a:t>Phosphorite</a:t>
            </a:r>
            <a:endParaRPr lang="en-US" altLang="en-US" sz="28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Phosphate fertilizer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Oil and gas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Gas hydrates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Methane and water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Manganese nodules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Manganese, copper, nickel, and cobalt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ea typeface="ＭＳ Ｐゴシック" pitchFamily="34" charset="-128"/>
              </a:rPr>
              <a:t>Sulfide mineral deposits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Summary</a:t>
            </a:r>
          </a:p>
        </p:txBody>
      </p:sp>
      <p:sp>
        <p:nvSpPr>
          <p:cNvPr id="45060" name="Conten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Methods for measuring ocean depth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Bathymetric features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Continental shelf, slope, and rise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Ocean basin floor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Seamounts and barrier reef formation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Sediment classification 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Size, location, origin, and chemistry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err="1" smtClean="0">
                <a:ea typeface="ＭＳ Ｐゴシック" pitchFamily="34" charset="-128"/>
              </a:rPr>
              <a:t>Biogenous</a:t>
            </a:r>
            <a:r>
              <a:rPr lang="en-US" altLang="en-US" sz="2400" dirty="0" smtClean="0">
                <a:ea typeface="ＭＳ Ｐゴシック" pitchFamily="34" charset="-128"/>
              </a:rPr>
              <a:t> sediments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Siliceous and calcareous sediments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Carbonate compensation depth (CCD)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Sediment sampling methods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400" dirty="0" smtClean="0">
                <a:ea typeface="ＭＳ Ｐゴシック" pitchFamily="34" charset="-128"/>
              </a:rPr>
              <a:t>Calcareous </a:t>
            </a:r>
            <a:r>
              <a:rPr lang="en-US" altLang="en-US" sz="2400" dirty="0" err="1" smtClean="0">
                <a:ea typeface="ＭＳ Ｐゴシック" pitchFamily="34" charset="-128"/>
              </a:rPr>
              <a:t>biogenous</a:t>
            </a:r>
            <a:r>
              <a:rPr lang="en-US" altLang="en-US" sz="2400" dirty="0" smtClean="0">
                <a:ea typeface="ＭＳ Ｐゴシック" pitchFamily="34" charset="-128"/>
              </a:rPr>
              <a:t> sediment cores </a:t>
            </a:r>
          </a:p>
          <a:p>
            <a:pPr marL="990600" lvl="1" indent="-533400" eaLnBrk="1" hangingPunct="1">
              <a:lnSpc>
                <a:spcPct val="80000"/>
              </a:lnSpc>
            </a:pPr>
            <a:r>
              <a:rPr lang="en-US" altLang="en-US" sz="2000" dirty="0" smtClean="0">
                <a:ea typeface="ＭＳ Ｐゴシック" pitchFamily="34" charset="-128"/>
              </a:rPr>
              <a:t>Used to study climate change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8697" y="358025"/>
            <a:ext cx="6228453" cy="670675"/>
          </a:xfrm>
        </p:spPr>
        <p:txBody>
          <a:bodyPr/>
          <a:lstStyle/>
          <a:p>
            <a:pPr rtl="0" eaLnBrk="1" fontAlgn="base" hangingPunct="1"/>
            <a:r>
              <a:rPr lang="en-US" sz="3600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Methods of Measuring Depth</a:t>
            </a:r>
            <a:endParaRPr lang="en-US" dirty="0"/>
          </a:p>
        </p:txBody>
      </p:sp>
      <p:sp>
        <p:nvSpPr>
          <p:cNvPr id="7171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117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ea typeface="ＭＳ Ｐゴシック" pitchFamily="34" charset="-128"/>
              </a:rPr>
              <a:t>Greek geographer Posidonius used a large rock attached to a rope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ea typeface="ＭＳ Ｐゴシック" pitchFamily="34" charset="-128"/>
              </a:rPr>
              <a:t>Hand line and wire marked with fathoms, with a lead weight on the end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ea typeface="ＭＳ Ｐゴシック" pitchFamily="34" charset="-128"/>
              </a:rPr>
              <a:t>In deep water, lines and weights could take hours to reach the bottom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>
                <a:ea typeface="ＭＳ Ｐゴシック" pitchFamily="34" charset="-128"/>
              </a:rPr>
              <a:t>By 1895: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smtClean="0">
                <a:ea typeface="ＭＳ Ｐゴシック" pitchFamily="34" charset="-128"/>
              </a:rPr>
              <a:t>~7000 measurements deeper than 2000 m had been made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smtClean="0">
                <a:ea typeface="ＭＳ Ｐゴシック" pitchFamily="34" charset="-128"/>
              </a:rPr>
              <a:t>~550 measurements deeper than 9000 m had been made</a:t>
            </a:r>
            <a:endParaRPr lang="en-US" altLang="en-US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ea typeface="ＭＳ Ｐゴシック" pitchFamily="34" charset="-128"/>
              </a:rPr>
              <a:t>Echo sounder, or depth recorder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ea typeface="ＭＳ Ｐゴシック" pitchFamily="34" charset="-128"/>
              </a:rPr>
              <a:t>Satellites that measure sea surface elevation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Echo Sounder, or</a:t>
            </a:r>
            <a:br>
              <a:rPr lang="en-US" altLang="en-US" sz="3600" dirty="0" smtClean="0">
                <a:ea typeface="ＭＳ Ｐゴシック" pitchFamily="34" charset="-128"/>
              </a:rPr>
            </a:br>
            <a:r>
              <a:rPr lang="en-US" altLang="en-US" sz="3600" dirty="0" smtClean="0">
                <a:ea typeface="ＭＳ Ｐゴシック" pitchFamily="34" charset="-128"/>
              </a:rPr>
              <a:t>Precision Depth Recorder (PDR)</a:t>
            </a:r>
          </a:p>
        </p:txBody>
      </p:sp>
      <p:pic>
        <p:nvPicPr>
          <p:cNvPr id="9220" name="Picture 1" descr="Water depth can be determined by measuring the travel time of sound from the sea surface that reflects off the seafloor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241425"/>
            <a:ext cx="3868737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2" descr="A record of seafloor bathymetry created by measuring travel time of sound reflecting off the seafloor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049462"/>
            <a:ext cx="4945063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Using Sound to Map the Seafloor</a:t>
            </a:r>
          </a:p>
        </p:txBody>
      </p:sp>
      <p:pic>
        <p:nvPicPr>
          <p:cNvPr id="10244" name="Picture 1" descr="There are multiple devices and methods for measuring seafloor features using sound wave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33500"/>
            <a:ext cx="6508750" cy="493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Sea Surface Elevation</a:t>
            </a:r>
            <a:br>
              <a:rPr lang="en-US" altLang="en-US" sz="3600" dirty="0" smtClean="0">
                <a:ea typeface="ＭＳ Ｐゴシック" pitchFamily="34" charset="-128"/>
              </a:rPr>
            </a:br>
            <a:r>
              <a:rPr lang="en-US" altLang="en-US" sz="3600" dirty="0" smtClean="0">
                <a:ea typeface="ＭＳ Ｐゴシック" pitchFamily="34" charset="-128"/>
              </a:rPr>
              <a:t>used to Map the Seafloor</a:t>
            </a:r>
          </a:p>
        </p:txBody>
      </p:sp>
      <p:pic>
        <p:nvPicPr>
          <p:cNvPr id="11268" name="Picture 1" descr="Seafloor features produce changes in sea surface elevation.  These changes in elevation can be measured accurately with satellite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2689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90850" y="2305050"/>
            <a:ext cx="4917810" cy="1470025"/>
          </a:xfrm>
        </p:spPr>
        <p:txBody>
          <a:bodyPr/>
          <a:lstStyle/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Section 3.2</a:t>
            </a:r>
            <a:endParaRPr lang="en-US" dirty="0" smtClean="0">
              <a:effectLst/>
            </a:endParaRPr>
          </a:p>
          <a:p>
            <a:pPr rtl="0" eaLnBrk="1" fontAlgn="base" hangingPunct="1">
              <a:lnSpc>
                <a:spcPct val="150000"/>
              </a:lnSpc>
            </a:pPr>
            <a:r>
              <a:rPr lang="en-US" sz="4000" b="1" kern="1200" dirty="0" smtClean="0">
                <a:solidFill>
                  <a:srgbClr val="000000"/>
                </a:solidFill>
                <a:effectLst/>
                <a:latin typeface="Arial"/>
                <a:ea typeface="ＭＳ Ｐゴシック"/>
                <a:cs typeface="+mn-cs"/>
              </a:rPr>
              <a:t>Seafloor Provinces</a:t>
            </a:r>
            <a:endParaRPr lang="en-US" dirty="0"/>
          </a:p>
        </p:txBody>
      </p:sp>
      <p:pic>
        <p:nvPicPr>
          <p:cNvPr id="1229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2157413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en-US" sz="3600" dirty="0" smtClean="0">
                <a:ea typeface="ＭＳ Ｐゴシック" pitchFamily="34" charset="-128"/>
              </a:rPr>
              <a:t>Generalized Ocean Basin Cross Section</a:t>
            </a:r>
          </a:p>
        </p:txBody>
      </p:sp>
      <p:pic>
        <p:nvPicPr>
          <p:cNvPr id="13316" name="Picture 1" descr="The seafloor environment can be divided into four basic regions, each with their own unique geologic feature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422400"/>
            <a:ext cx="8823325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59&quot;&gt;&lt;/object&gt;&lt;object type=&quot;2&quot; unique_id=&quot;10060&quot;&gt;&lt;object type=&quot;3&quot; unique_id=&quot;10062&quot;&gt;&lt;property id=&quot;20148&quot; value=&quot;5&quot;/&gt;&lt;property id=&quot;20300&quot; value=&quot;Slide 2 - &amp;quot;Chapter 3 The Sea Floor and &amp;#x0D;&amp;#x0A;Its Sediments&amp;quot;&quot;/&gt;&lt;property id=&quot;20307&quot; value=&quot;256&quot;/&gt;&lt;/object&gt;&lt;object type=&quot;3&quot; unique_id=&quot;10065&quot;&gt;&lt;property id=&quot;20148&quot; value=&quot;5&quot;/&gt;&lt;property id=&quot;20300&quot; value=&quot;Slide 10 - &amp;quot;Passive Continental Margin&amp;quot;&quot;/&gt;&lt;property id=&quot;20307&quot; value=&quot;259&quot;/&gt;&lt;/object&gt;&lt;object type=&quot;3&quot; unique_id=&quot;10067&quot;&gt;&lt;property id=&quot;20148&quot; value=&quot;5&quot;/&gt;&lt;property id=&quot;20300&quot; value=&quot;Slide 19 - &amp;quot;Classifying Marine Sediments&amp;quot;&quot;/&gt;&lt;property id=&quot;20307&quot; value=&quot;261&quot;/&gt;&lt;/object&gt;&lt;object type=&quot;3&quot; unique_id=&quot;10068&quot;&gt;&lt;property id=&quot;20148&quot; value=&quot;5&quot;/&gt;&lt;property id=&quot;20300&quot; value=&quot;Slide 22 - &amp;quot;Source and Chemistry&amp;quot;&quot;/&gt;&lt;property id=&quot;20307&quot; value=&quot;266&quot;/&gt;&lt;/object&gt;&lt;object type=&quot;3&quot; unique_id=&quot;10070&quot;&gt;&lt;property id=&quot;20148&quot; value=&quot;5&quot;/&gt;&lt;property id=&quot;20300&quot; value=&quot;Slide 31&quot;/&gt;&lt;property id=&quot;20307&quot; value=&quot;262&quot;/&gt;&lt;/object&gt;&lt;object type=&quot;3&quot; unique_id=&quot;10072&quot;&gt;&lt;property id=&quot;20148&quot; value=&quot;5&quot;/&gt;&lt;property id=&quot;20300&quot; value=&quot;Slide 32 - &amp;quot;Summary&amp;quot;&quot;/&gt;&lt;property id=&quot;20307&quot; value=&quot;263&quot;/&gt;&lt;/object&gt;&lt;object type=&quot;3&quot; unique_id=&quot;10073&quot;&gt;&lt;property id=&quot;20148&quot; value=&quot;5&quot;/&gt;&lt;property id=&quot;20300&quot; value=&quot;Slide 1&quot;/&gt;&lt;property id=&quot;20307&quot; value=&quot;268&quot;/&gt;&lt;/object&gt;&lt;object type=&quot;3&quot; unique_id=&quot;10074&quot;&gt;&lt;property id=&quot;20148&quot; value=&quot;5&quot;/&gt;&lt;property id=&quot;20300&quot; value=&quot;Slide 3&quot;/&gt;&lt;property id=&quot;20307&quot; value=&quot;269&quot;/&gt;&lt;/object&gt;&lt;object type=&quot;3&quot; unique_id=&quot;10075&quot;&gt;&lt;property id=&quot;20148&quot; value=&quot;5&quot;/&gt;&lt;property id=&quot;20300&quot; value=&quot;Slide 4&quot;/&gt;&lt;property id=&quot;20307&quot; value=&quot;270&quot;/&gt;&lt;/object&gt;&lt;object type=&quot;3&quot; unique_id=&quot;10076&quot;&gt;&lt;property id=&quot;20148&quot; value=&quot;5&quot;/&gt;&lt;property id=&quot;20300&quot; value=&quot;Slide 5 - &amp;quot;Echo Sounder, or&amp;#x0D;&amp;#x0A;Precision Depth Recorder (PDR)&amp;quot;&quot;/&gt;&lt;property id=&quot;20307&quot; value=&quot;271&quot;/&gt;&lt;/object&gt;&lt;object type=&quot;3&quot; unique_id=&quot;10077&quot;&gt;&lt;property id=&quot;20148&quot; value=&quot;5&quot;/&gt;&lt;property id=&quot;20300&quot; value=&quot;Slide 6 - &amp;quot;Using Sound to Map the Seafloor&amp;quot;&quot;/&gt;&lt;property id=&quot;20307&quot; value=&quot;272&quot;/&gt;&lt;/object&gt;&lt;object type=&quot;3&quot; unique_id=&quot;10078&quot;&gt;&lt;property id=&quot;20148&quot; value=&quot;5&quot;/&gt;&lt;property id=&quot;20300&quot; value=&quot;Slide 7 - &amp;quot;Sea Surface Elevation&amp;#x0D;&amp;#x0A;used to Map the Seafloor&amp;quot;&quot;/&gt;&lt;property id=&quot;20307&quot; value=&quot;273&quot;/&gt;&lt;/object&gt;&lt;object type=&quot;3&quot; unique_id=&quot;10079&quot;&gt;&lt;property id=&quot;20148&quot; value=&quot;5&quot;/&gt;&lt;property id=&quot;20300&quot; value=&quot;Slide 8&quot;/&gt;&lt;property id=&quot;20307&quot; value=&quot;274&quot;/&gt;&lt;/object&gt;&lt;object type=&quot;3&quot; unique_id=&quot;10080&quot;&gt;&lt;property id=&quot;20148&quot; value=&quot;5&quot;/&gt;&lt;property id=&quot;20300&quot; value=&quot;Slide 9 - &amp;quot;Generalized Ocean Basin Cross Section&amp;quot;&quot;/&gt;&lt;property id=&quot;20307&quot; value=&quot;275&quot;/&gt;&lt;/object&gt;&lt;object type=&quot;3&quot; unique_id=&quot;10081&quot;&gt;&lt;property id=&quot;20148&quot; value=&quot;5&quot;/&gt;&lt;property id=&quot;20300&quot; value=&quot;Slide 11 - &amp;quot;Submarine Canyons&amp;quot;&quot;/&gt;&lt;property id=&quot;20307&quot; value=&quot;276&quot;/&gt;&lt;/object&gt;&lt;object type=&quot;3&quot; unique_id=&quot;10082&quot;&gt;&lt;property id=&quot;20148&quot; value=&quot;5&quot;/&gt;&lt;property id=&quot;20300&quot; value=&quot;Slide 12 - &amp;quot;Abyssal Plains&amp;quot;&quot;/&gt;&lt;property id=&quot;20307&quot; value=&quot;277&quot;/&gt;&lt;/object&gt;&lt;object type=&quot;3&quot; unique_id=&quot;10083&quot;&gt;&lt;property id=&quot;20148&quot; value=&quot;5&quot;/&gt;&lt;property id=&quot;20300&quot; value=&quot;Slide 13 - &amp;quot;Coral Reefs&amp;quot;&quot;/&gt;&lt;property id=&quot;20307&quot; value=&quot;278&quot;/&gt;&lt;/object&gt;&lt;object type=&quot;3&quot; unique_id=&quot;10084&quot;&gt;&lt;property id=&quot;20148&quot; value=&quot;5&quot;/&gt;&lt;property id=&quot;20300&quot; value=&quot;Slide 14 - &amp;quot;Ocean Ridges and Rises&amp;quot;&quot;/&gt;&lt;property id=&quot;20307&quot; value=&quot;279&quot;/&gt;&lt;/object&gt;&lt;object type=&quot;3&quot; unique_id=&quot;10085&quot;&gt;&lt;property id=&quot;20148&quot; value=&quot;5&quot;/&gt;&lt;property id=&quot;20300&quot; value=&quot;Slide 15 - &amp;quot;Ocean Trenches&amp;quot;&quot;/&gt;&lt;property id=&quot;20307&quot; value=&quot;280&quot;/&gt;&lt;/object&gt;&lt;object type=&quot;3&quot; unique_id=&quot;10086&quot;&gt;&lt;property id=&quot;20148&quot; value=&quot;5&quot;/&gt;&lt;property id=&quot;20300&quot; value=&quot;Slide 16&quot;/&gt;&lt;property id=&quot;20307&quot; value=&quot;281&quot;/&gt;&lt;/object&gt;&lt;object type=&quot;3&quot; unique_id=&quot;10087&quot;&gt;&lt;property id=&quot;20148&quot; value=&quot;5&quot;/&gt;&lt;property id=&quot;20300&quot; value=&quot;Slide 17 - &amp;quot;Why Study Marine Sediments?&amp;quot;&quot;/&gt;&lt;property id=&quot;20307&quot; value=&quot;292&quot;/&gt;&lt;/object&gt;&lt;object type=&quot;3&quot; unique_id=&quot;10088&quot;&gt;&lt;property id=&quot;20148&quot; value=&quot;5&quot;/&gt;&lt;property id=&quot;20300&quot; value=&quot;Slide 18 - &amp;quot;How Marine Sediments are Studied&amp;quot;&quot;/&gt;&lt;property id=&quot;20307&quot; value=&quot;293&quot;/&gt;&lt;/object&gt;&lt;object type=&quot;3&quot; unique_id=&quot;10089&quot;&gt;&lt;property id=&quot;20148&quot; value=&quot;5&quot;/&gt;&lt;property id=&quot;20300&quot; value=&quot;Slide 20 - &amp;quot;Particle Size&amp;quot;&quot;/&gt;&lt;property id=&quot;20307&quot; value=&quot;282&quot;/&gt;&lt;/object&gt;&lt;object type=&quot;3&quot; unique_id=&quot;10090&quot;&gt;&lt;property id=&quot;20148&quot; value=&quot;5&quot;/&gt;&lt;property id=&quot;20300&quot; value=&quot;Slide 21 - &amp;quot;Location&amp;#x0D;&amp;#x0A;(Distance from the shore)&amp;quot;&quot;/&gt;&lt;property id=&quot;20307&quot; value=&quot;283&quot;/&gt;&lt;/object&gt;&lt;object type=&quot;3&quot; unique_id=&quot;10091&quot;&gt;&lt;property id=&quot;20148&quot; value=&quot;5&quot;/&gt;&lt;property id=&quot;20300&quot; value=&quot;Slide 23 - &amp;quot;Global Distribution of Marine Sediments&amp;quot;&quot;/&gt;&lt;property id=&quot;20307&quot; value=&quot;284&quot;/&gt;&lt;/object&gt;&lt;object type=&quot;3&quot; unique_id=&quot;10092&quot;&gt;&lt;property id=&quot;20148&quot; value=&quot;5&quot;/&gt;&lt;property id=&quot;20300&quot; value=&quot;Slide 24 - &amp;quot;Lithogenous Sediments&amp;quot;&quot;/&gt;&lt;property id=&quot;20307&quot; value=&quot;285&quot;/&gt;&lt;/object&gt;&lt;object type=&quot;3&quot; unique_id=&quot;10093&quot;&gt;&lt;property id=&quot;20148&quot; value=&quot;5&quot;/&gt;&lt;property id=&quot;20300&quot; value=&quot;Slide 25 - &amp;quot;Biogenous Sediments&amp;quot;&quot;/&gt;&lt;property id=&quot;20307&quot; value=&quot;286&quot;/&gt;&lt;/object&gt;&lt;object type=&quot;3&quot; unique_id=&quot;10094&quot;&gt;&lt;property id=&quot;20148&quot; value=&quot;5&quot;/&gt;&lt;property id=&quot;20300&quot; value=&quot;Slide 26 - &amp;quot;Dissolution of CaCO3&amp;#x0D;&amp;#x0A;lysocline: dissolution begins&amp;#x0D;&amp;#x0A;Carbonate compensation depth: supply = dissolution&amp;quot;&quot;/&gt;&lt;property id=&quot;20307&quot; value=&quot;287&quot;/&gt;&lt;/object&gt;&lt;object type=&quot;3&quot; unique_id=&quot;10095&quot;&gt;&lt;property id=&quot;20148&quot; value=&quot;5&quot;/&gt;&lt;property id=&quot;20300&quot; value=&quot;Slide 27 - &amp;quot;Variable depth of Lysocline and CCD&amp;quot;&quot;/&gt;&lt;property id=&quot;20307&quot; value=&quot;288&quot;/&gt;&lt;/object&gt;&lt;object type=&quot;3&quot; unique_id=&quot;10096&quot;&gt;&lt;property id=&quot;20148&quot; value=&quot;5&quot;/&gt;&lt;property id=&quot;20300&quot; value=&quot;Slide 28 - &amp;quot;Hydrogenous Sediments&amp;quot;&quot;/&gt;&lt;property id=&quot;20307&quot; value=&quot;289&quot;/&gt;&lt;/object&gt;&lt;object type=&quot;3&quot; unique_id=&quot;10097&quot;&gt;&lt;property id=&quot;20148&quot; value=&quot;5&quot;/&gt;&lt;property id=&quot;20300&quot; value=&quot;Slide 29 - &amp;quot;Cosmogenous Sediments&amp;quot;&quot;/&gt;&lt;property id=&quot;20307&quot; value=&quot;290&quot;/&gt;&lt;/object&gt;&lt;object type=&quot;3&quot; unique_id=&quot;10098&quot;&gt;&lt;property id=&quot;20148&quot; value=&quot;5&quot;/&gt;&lt;property id=&quot;20300&quot; value=&quot;Slide 30&quot;/&gt;&lt;property id=&quot;20307&quot; value=&quot;29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790</Words>
  <Application>Microsoft Office PowerPoint</Application>
  <PresentationFormat>Letter Paper (8.5x11 in)</PresentationFormat>
  <Paragraphs>220</Paragraphs>
  <Slides>33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ＭＳ Ｐゴシック</vt:lpstr>
      <vt:lpstr>Arial</vt:lpstr>
      <vt:lpstr>Symbol</vt:lpstr>
      <vt:lpstr>Wingdings</vt:lpstr>
      <vt:lpstr>Default Design</vt:lpstr>
      <vt:lpstr>Chapter 3  The Sea Floor and its Sediments</vt:lpstr>
      <vt:lpstr>The Sea Floor and  Its Sediments</vt:lpstr>
      <vt:lpstr>Section 3.1 Measuring the Depths</vt:lpstr>
      <vt:lpstr>Methods of Measuring Depth</vt:lpstr>
      <vt:lpstr>Echo Sounder, or Precision Depth Recorder (PDR)</vt:lpstr>
      <vt:lpstr>Using Sound to Map the Seafloor</vt:lpstr>
      <vt:lpstr>Sea Surface Elevation used to Map the Seafloor</vt:lpstr>
      <vt:lpstr>Section 3.2 Seafloor Provinces</vt:lpstr>
      <vt:lpstr>Generalized Ocean Basin Cross Section</vt:lpstr>
      <vt:lpstr>Passive Continental Margin</vt:lpstr>
      <vt:lpstr>Submarine Canyons</vt:lpstr>
      <vt:lpstr>Abyssal Plains</vt:lpstr>
      <vt:lpstr>Coral Reefs</vt:lpstr>
      <vt:lpstr>Ocean Ridges and Rises</vt:lpstr>
      <vt:lpstr>Ocean Trenches</vt:lpstr>
      <vt:lpstr>Section 3.3 Sediments</vt:lpstr>
      <vt:lpstr>Why Study Marine Sediments?</vt:lpstr>
      <vt:lpstr>How Marine Sediments are Studied (1)</vt:lpstr>
      <vt:lpstr>How Marine Sediments are Studied (2)</vt:lpstr>
      <vt:lpstr>Classifying Marine Sediments</vt:lpstr>
      <vt:lpstr>Particle Size</vt:lpstr>
      <vt:lpstr>Location (Distance from the shore)</vt:lpstr>
      <vt:lpstr>Source and Chemistry</vt:lpstr>
      <vt:lpstr>Global Distribution of Marine Sediments</vt:lpstr>
      <vt:lpstr>Lithogenous Sediments</vt:lpstr>
      <vt:lpstr>Biogenous Sediments</vt:lpstr>
      <vt:lpstr>Dissolution of CaCO3 lysocline: dissolution begins Carbonate compensation depth: supply = dissolution</vt:lpstr>
      <vt:lpstr>Variable depth of Lysocline and CCD</vt:lpstr>
      <vt:lpstr>Hydrogenous Sediments</vt:lpstr>
      <vt:lpstr>Cosmogenous Sediments</vt:lpstr>
      <vt:lpstr>Section 3.4 Seabed Resources</vt:lpstr>
      <vt:lpstr>Seabed Resources</vt:lpstr>
      <vt:lpstr>Summary</vt:lpstr>
    </vt:vector>
  </TitlesOfParts>
  <Company>The McGraw-Hill Companies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   The Sea Floor and  Its Sediments</dc:title>
  <dc:creator>MHE/Erin Burge</dc:creator>
  <cp:lastModifiedBy>Sverdrup, Keith A.</cp:lastModifiedBy>
  <cp:revision>280</cp:revision>
  <dcterms:created xsi:type="dcterms:W3CDTF">2012-12-07T13:23:15Z</dcterms:created>
  <dcterms:modified xsi:type="dcterms:W3CDTF">2016-07-26T18:53:06Z</dcterms:modified>
</cp:coreProperties>
</file>